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Open Sauce Heavy" charset="1" panose="00000A00000000000000"/>
      <p:regular r:id="rId17"/>
    </p:embeddedFont>
    <p:embeddedFont>
      <p:font typeface="Open Sauce" charset="1" panose="00000500000000000000"/>
      <p:regular r:id="rId18"/>
    </p:embeddedFont>
    <p:embeddedFont>
      <p:font typeface="Montserrat Ultra-Bold" charset="1" panose="00000900000000000000"/>
      <p:regular r:id="rId19"/>
    </p:embeddedFont>
    <p:embeddedFont>
      <p:font typeface="Montserrat Bold" charset="1" panose="00000800000000000000"/>
      <p:regular r:id="rId20"/>
    </p:embeddedFont>
    <p:embeddedFont>
      <p:font typeface="Open Sauce Bold" charset="1" panose="000008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jpeg>
</file>

<file path=ppt/media/image2.png>
</file>

<file path=ppt/media/image3.pn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png" Type="http://schemas.openxmlformats.org/officeDocument/2006/relationships/image"/><Relationship Id="rId5" Target="../media/image1.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8.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8.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8.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png" Type="http://schemas.openxmlformats.org/officeDocument/2006/relationships/image"/><Relationship Id="rId6" Target="../media/image9.jpe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png" Type="http://schemas.openxmlformats.org/officeDocument/2006/relationships/image"/><Relationship Id="rId6" Target="../media/image9.jpe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png" Type="http://schemas.openxmlformats.org/officeDocument/2006/relationships/image"/><Relationship Id="rId6" Target="../media/image9.jpe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png" Type="http://schemas.openxmlformats.org/officeDocument/2006/relationships/image"/><Relationship Id="rId6"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2"/>
            <a:stretch>
              <a:fillRect l="0" t="0" r="0" b="0"/>
            </a:stretch>
          </a:blipFill>
        </p:spPr>
      </p:sp>
      <p:sp>
        <p:nvSpPr>
          <p:cNvPr name="Freeform 6" id="6"/>
          <p:cNvSpPr/>
          <p:nvPr/>
        </p:nvSpPr>
        <p:spPr>
          <a:xfrm flipH="false" flipV="false" rot="0">
            <a:off x="-8040681" y="-1805781"/>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3"/>
            <a:stretch>
              <a:fillRect l="0" t="0" r="0" b="0"/>
            </a:stretch>
          </a:blipFill>
        </p:spPr>
      </p:sp>
      <p:sp>
        <p:nvSpPr>
          <p:cNvPr name="Freeform 7" id="7"/>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9" id="9"/>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0" id="10"/>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1" id="11"/>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
        <p:nvSpPr>
          <p:cNvPr name="TextBox 12" id="12"/>
          <p:cNvSpPr txBox="true"/>
          <p:nvPr/>
        </p:nvSpPr>
        <p:spPr>
          <a:xfrm rot="0">
            <a:off x="840608" y="4752065"/>
            <a:ext cx="16606783" cy="2048936"/>
          </a:xfrm>
          <a:prstGeom prst="rect">
            <a:avLst/>
          </a:prstGeom>
        </p:spPr>
        <p:txBody>
          <a:bodyPr anchor="t" rtlCol="false" tIns="0" lIns="0" bIns="0" rIns="0">
            <a:spAutoFit/>
          </a:bodyPr>
          <a:lstStyle/>
          <a:p>
            <a:pPr algn="ctr" marL="0" indent="0" lvl="0">
              <a:lnSpc>
                <a:spcPts val="16741"/>
              </a:lnSpc>
              <a:spcBef>
                <a:spcPct val="0"/>
              </a:spcBef>
            </a:pPr>
            <a:r>
              <a:rPr lang="en-US" b="true" sz="11958" spc="275">
                <a:solidFill>
                  <a:srgbClr val="FFFFFF"/>
                </a:solidFill>
                <a:latin typeface="Montserrat Ultra-Bold"/>
                <a:ea typeface="Montserrat Ultra-Bold"/>
                <a:cs typeface="Montserrat Ultra-Bold"/>
                <a:sym typeface="Montserrat Ultra-Bold"/>
              </a:rPr>
              <a:t>WORD GENERATOR</a:t>
            </a:r>
          </a:p>
        </p:txBody>
      </p:sp>
      <p:sp>
        <p:nvSpPr>
          <p:cNvPr name="TextBox 13" id="13"/>
          <p:cNvSpPr txBox="true"/>
          <p:nvPr/>
        </p:nvSpPr>
        <p:spPr>
          <a:xfrm rot="0">
            <a:off x="840608" y="3150457"/>
            <a:ext cx="16606783" cy="2048936"/>
          </a:xfrm>
          <a:prstGeom prst="rect">
            <a:avLst/>
          </a:prstGeom>
        </p:spPr>
        <p:txBody>
          <a:bodyPr anchor="t" rtlCol="false" tIns="0" lIns="0" bIns="0" rIns="0">
            <a:spAutoFit/>
          </a:bodyPr>
          <a:lstStyle/>
          <a:p>
            <a:pPr algn="ctr" marL="0" indent="0" lvl="0">
              <a:lnSpc>
                <a:spcPts val="16741"/>
              </a:lnSpc>
              <a:spcBef>
                <a:spcPct val="0"/>
              </a:spcBef>
            </a:pPr>
            <a:r>
              <a:rPr lang="en-US" b="true" sz="11958" spc="275">
                <a:solidFill>
                  <a:srgbClr val="FFFFFF"/>
                </a:solidFill>
                <a:latin typeface="Montserrat Ultra-Bold"/>
                <a:ea typeface="Montserrat Ultra-Bold"/>
                <a:cs typeface="Montserrat Ultra-Bold"/>
                <a:sym typeface="Montserrat Ultra-Bold"/>
              </a:rPr>
              <a:t>WORD GENERATOR</a:t>
            </a:r>
          </a:p>
        </p:txBody>
      </p:sp>
      <p:sp>
        <p:nvSpPr>
          <p:cNvPr name="TextBox 14" id="14"/>
          <p:cNvSpPr txBox="true"/>
          <p:nvPr/>
        </p:nvSpPr>
        <p:spPr>
          <a:xfrm rot="0">
            <a:off x="840608" y="3878546"/>
            <a:ext cx="16606783" cy="2048936"/>
          </a:xfrm>
          <a:prstGeom prst="rect">
            <a:avLst/>
          </a:prstGeom>
        </p:spPr>
        <p:txBody>
          <a:bodyPr anchor="t" rtlCol="false" tIns="0" lIns="0" bIns="0" rIns="0">
            <a:spAutoFit/>
          </a:bodyPr>
          <a:lstStyle/>
          <a:p>
            <a:pPr algn="ctr" marL="0" indent="0" lvl="0">
              <a:lnSpc>
                <a:spcPts val="16741"/>
              </a:lnSpc>
              <a:spcBef>
                <a:spcPct val="0"/>
              </a:spcBef>
            </a:pPr>
            <a:r>
              <a:rPr lang="en-US" b="true" sz="11958" spc="275">
                <a:solidFill>
                  <a:srgbClr val="FFFFFF"/>
                </a:solidFill>
                <a:latin typeface="Montserrat Ultra-Bold"/>
                <a:ea typeface="Montserrat Ultra-Bold"/>
                <a:cs typeface="Montserrat Ultra-Bold"/>
                <a:sym typeface="Montserrat Ultra-Bold"/>
              </a:rPr>
              <a:t>WORD GENERATOR</a:t>
            </a:r>
          </a:p>
        </p:txBody>
      </p:sp>
      <p:sp>
        <p:nvSpPr>
          <p:cNvPr name="AutoShape 15" id="15"/>
          <p:cNvSpPr/>
          <p:nvPr/>
        </p:nvSpPr>
        <p:spPr>
          <a:xfrm>
            <a:off x="-1662139" y="2153651"/>
            <a:ext cx="6492240" cy="0"/>
          </a:xfrm>
          <a:prstGeom prst="line">
            <a:avLst/>
          </a:prstGeom>
          <a:ln cap="flat" w="19050">
            <a:solidFill>
              <a:srgbClr val="FFFFFF"/>
            </a:solidFill>
            <a:prstDash val="solid"/>
            <a:headEnd type="none" len="sm" w="sm"/>
            <a:tailEnd type="none" len="sm" w="sm"/>
          </a:ln>
        </p:spPr>
      </p:sp>
      <p:sp>
        <p:nvSpPr>
          <p:cNvPr name="AutoShape 16" id="16"/>
          <p:cNvSpPr/>
          <p:nvPr/>
        </p:nvSpPr>
        <p:spPr>
          <a:xfrm>
            <a:off x="14954061" y="8017217"/>
            <a:ext cx="6492240" cy="0"/>
          </a:xfrm>
          <a:prstGeom prst="line">
            <a:avLst/>
          </a:prstGeom>
          <a:ln cap="flat" w="19050">
            <a:solidFill>
              <a:srgbClr val="FFFFFF"/>
            </a:solidFill>
            <a:prstDash val="solid"/>
            <a:headEnd type="none" len="sm" w="sm"/>
            <a:tailEnd type="none" len="sm" w="sm"/>
          </a:ln>
        </p:spPr>
      </p:sp>
      <p:sp>
        <p:nvSpPr>
          <p:cNvPr name="TextBox 17" id="17"/>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4"/>
            <a:stretch>
              <a:fillRect l="0" t="0" r="0" b="0"/>
            </a:stretch>
          </a:blipFill>
        </p:spPr>
      </p:sp>
      <p:sp>
        <p:nvSpPr>
          <p:cNvPr name="Freeform 7" id="7"/>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TextBox 8" id="8"/>
          <p:cNvSpPr txBox="true"/>
          <p:nvPr/>
        </p:nvSpPr>
        <p:spPr>
          <a:xfrm rot="0">
            <a:off x="9551506" y="2209424"/>
            <a:ext cx="7707794" cy="98624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Future Works</a:t>
            </a:r>
          </a:p>
        </p:txBody>
      </p:sp>
      <p:sp>
        <p:nvSpPr>
          <p:cNvPr name="TextBox 9" id="9"/>
          <p:cNvSpPr txBox="true"/>
          <p:nvPr/>
        </p:nvSpPr>
        <p:spPr>
          <a:xfrm rot="0">
            <a:off x="1028700" y="4105610"/>
            <a:ext cx="6627366" cy="5680075"/>
          </a:xfrm>
          <a:prstGeom prst="rect">
            <a:avLst/>
          </a:prstGeom>
        </p:spPr>
        <p:txBody>
          <a:bodyPr anchor="t" rtlCol="false" tIns="0" lIns="0" bIns="0" rIns="0">
            <a:spAutoFit/>
          </a:bodyPr>
          <a:lstStyle/>
          <a:p>
            <a:pPr algn="l">
              <a:lnSpc>
                <a:spcPts val="3499"/>
              </a:lnSpc>
            </a:pPr>
            <a:r>
              <a:rPr lang="en-US" sz="2499" spc="82" b="true">
                <a:solidFill>
                  <a:srgbClr val="FFFFFF"/>
                </a:solidFill>
                <a:latin typeface="Open Sauce Bold"/>
                <a:ea typeface="Open Sauce Bold"/>
                <a:cs typeface="Open Sauce Bold"/>
                <a:sym typeface="Open Sauce Bold"/>
              </a:rPr>
              <a:t>In future,this generator will feature a much larger grid and increased number of words to enhance the challenge. the words will randomly generate each time the program runs. A visually appealing CLI with ASCll art will be displayed above the grid. The generator will  allow users to guess the words interactively  and correctly identified words will be removed from the grid. A score tracker will also  display the game progress which will help users to track their performance.</a:t>
            </a:r>
          </a:p>
        </p:txBody>
      </p:sp>
      <p:sp>
        <p:nvSpPr>
          <p:cNvPr name="Freeform 10" id="10"/>
          <p:cNvSpPr/>
          <p:nvPr/>
        </p:nvSpPr>
        <p:spPr>
          <a:xfrm flipH="false" flipV="false" rot="0">
            <a:off x="1112948" y="9899985"/>
            <a:ext cx="407672" cy="233485"/>
          </a:xfrm>
          <a:custGeom>
            <a:avLst/>
            <a:gdLst/>
            <a:ahLst/>
            <a:cxnLst/>
            <a:rect r="r" b="b" t="t" l="l"/>
            <a:pathLst>
              <a:path h="233485" w="407672">
                <a:moveTo>
                  <a:pt x="0" y="0"/>
                </a:moveTo>
                <a:lnTo>
                  <a:pt x="407673" y="0"/>
                </a:lnTo>
                <a:lnTo>
                  <a:pt x="407673" y="233485"/>
                </a:lnTo>
                <a:lnTo>
                  <a:pt x="0" y="233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1" id="11"/>
          <p:cNvSpPr txBox="true"/>
          <p:nvPr/>
        </p:nvSpPr>
        <p:spPr>
          <a:xfrm rot="0">
            <a:off x="1590309" y="3557564"/>
            <a:ext cx="5765591" cy="344805"/>
          </a:xfrm>
          <a:prstGeom prst="rect">
            <a:avLst/>
          </a:prstGeom>
        </p:spPr>
        <p:txBody>
          <a:bodyPr anchor="t" rtlCol="false" tIns="0" lIns="0" bIns="0" rIns="0">
            <a:spAutoFit/>
          </a:bodyPr>
          <a:lstStyle/>
          <a:p>
            <a:pPr algn="r" marL="0" indent="0" lvl="0">
              <a:lnSpc>
                <a:spcPts val="2640"/>
              </a:lnSpc>
            </a:pPr>
            <a:r>
              <a:rPr lang="en-US" b="true" sz="2400" spc="4">
                <a:solidFill>
                  <a:srgbClr val="FFFFFF"/>
                </a:solidFill>
                <a:latin typeface="Open Sauce Bold"/>
                <a:ea typeface="Open Sauce Bold"/>
                <a:cs typeface="Open Sauce Bold"/>
                <a:sym typeface="Open Sauce Bold"/>
              </a:rPr>
              <a:t>USER  EXPERIENCE</a:t>
            </a:r>
          </a:p>
        </p:txBody>
      </p:sp>
      <p:sp>
        <p:nvSpPr>
          <p:cNvPr name="AutoShape 12" id="12"/>
          <p:cNvSpPr/>
          <p:nvPr/>
        </p:nvSpPr>
        <p:spPr>
          <a:xfrm>
            <a:off x="-220402" y="4026194"/>
            <a:ext cx="7576302" cy="0"/>
          </a:xfrm>
          <a:prstGeom prst="line">
            <a:avLst/>
          </a:prstGeom>
          <a:ln cap="flat" w="19050">
            <a:solidFill>
              <a:srgbClr val="FFFFFF"/>
            </a:solidFill>
            <a:prstDash val="solid"/>
            <a:headEnd type="none" len="sm" w="sm"/>
            <a:tailEnd type="none" len="sm" w="sm"/>
          </a:ln>
        </p:spPr>
      </p:sp>
      <p:grpSp>
        <p:nvGrpSpPr>
          <p:cNvPr name="Group 13" id="13"/>
          <p:cNvGrpSpPr/>
          <p:nvPr/>
        </p:nvGrpSpPr>
        <p:grpSpPr>
          <a:xfrm rot="0">
            <a:off x="9643919" y="5376641"/>
            <a:ext cx="8644081" cy="7763318"/>
            <a:chOff x="0" y="0"/>
            <a:chExt cx="2776494" cy="2493591"/>
          </a:xfrm>
        </p:grpSpPr>
        <p:sp>
          <p:nvSpPr>
            <p:cNvPr name="Freeform 14" id="14"/>
            <p:cNvSpPr/>
            <p:nvPr/>
          </p:nvSpPr>
          <p:spPr>
            <a:xfrm flipH="false" flipV="false" rot="0">
              <a:off x="0" y="0"/>
              <a:ext cx="2776494" cy="2493591"/>
            </a:xfrm>
            <a:custGeom>
              <a:avLst/>
              <a:gdLst/>
              <a:ahLst/>
              <a:cxnLst/>
              <a:rect r="r" b="b" t="t" l="l"/>
              <a:pathLst>
                <a:path h="2493591" w="2776494">
                  <a:moveTo>
                    <a:pt x="16121" y="0"/>
                  </a:moveTo>
                  <a:lnTo>
                    <a:pt x="2760373" y="0"/>
                  </a:lnTo>
                  <a:cubicBezTo>
                    <a:pt x="2769276" y="0"/>
                    <a:pt x="2776494" y="7218"/>
                    <a:pt x="2776494" y="16121"/>
                  </a:cubicBezTo>
                  <a:lnTo>
                    <a:pt x="2776494" y="2477470"/>
                  </a:lnTo>
                  <a:cubicBezTo>
                    <a:pt x="2776494" y="2486374"/>
                    <a:pt x="2769276" y="2493591"/>
                    <a:pt x="2760373" y="2493591"/>
                  </a:cubicBezTo>
                  <a:lnTo>
                    <a:pt x="16121" y="2493591"/>
                  </a:lnTo>
                  <a:cubicBezTo>
                    <a:pt x="7218" y="2493591"/>
                    <a:pt x="0" y="2486374"/>
                    <a:pt x="0" y="2477470"/>
                  </a:cubicBezTo>
                  <a:lnTo>
                    <a:pt x="0" y="16121"/>
                  </a:lnTo>
                  <a:cubicBezTo>
                    <a:pt x="0" y="7218"/>
                    <a:pt x="7218" y="0"/>
                    <a:pt x="16121" y="0"/>
                  </a:cubicBezTo>
                  <a:close/>
                </a:path>
              </a:pathLst>
            </a:custGeom>
            <a:blipFill>
              <a:blip r:embed="rId8"/>
              <a:stretch>
                <a:fillRect l="-17400" t="0" r="-17400" b="0"/>
              </a:stretch>
            </a:blipFill>
          </p:spPr>
        </p:sp>
      </p:grpSp>
      <p:sp>
        <p:nvSpPr>
          <p:cNvPr name="TextBox 15" id="15"/>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6" id="16"/>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7" id="17"/>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8" id="18"/>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9" id="19"/>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TextBox 8" id="8"/>
          <p:cNvSpPr txBox="true"/>
          <p:nvPr/>
        </p:nvSpPr>
        <p:spPr>
          <a:xfrm rot="0">
            <a:off x="1583981" y="4007878"/>
            <a:ext cx="15120037" cy="2206817"/>
          </a:xfrm>
          <a:prstGeom prst="rect">
            <a:avLst/>
          </a:prstGeom>
        </p:spPr>
        <p:txBody>
          <a:bodyPr anchor="t" rtlCol="false" tIns="0" lIns="0" bIns="0" rIns="0">
            <a:spAutoFit/>
          </a:bodyPr>
          <a:lstStyle/>
          <a:p>
            <a:pPr algn="ctr" marL="0" indent="0" lvl="0">
              <a:lnSpc>
                <a:spcPts val="18014"/>
              </a:lnSpc>
              <a:spcBef>
                <a:spcPct val="0"/>
              </a:spcBef>
            </a:pPr>
            <a:r>
              <a:rPr lang="en-US" b="true" sz="12867" spc="295">
                <a:solidFill>
                  <a:srgbClr val="FFFFFF"/>
                </a:solidFill>
                <a:latin typeface="Montserrat Ultra-Bold"/>
                <a:ea typeface="Montserrat Ultra-Bold"/>
                <a:cs typeface="Montserrat Ultra-Bold"/>
                <a:sym typeface="Montserrat Ultra-Bold"/>
              </a:rPr>
              <a:t>THANK YOU</a:t>
            </a:r>
          </a:p>
        </p:txBody>
      </p:sp>
      <p:sp>
        <p:nvSpPr>
          <p:cNvPr name="TextBox 9" id="9"/>
          <p:cNvSpPr txBox="true"/>
          <p:nvPr/>
        </p:nvSpPr>
        <p:spPr>
          <a:xfrm rot="0">
            <a:off x="1583981" y="4895850"/>
            <a:ext cx="15120037" cy="2206817"/>
          </a:xfrm>
          <a:prstGeom prst="rect">
            <a:avLst/>
          </a:prstGeom>
        </p:spPr>
        <p:txBody>
          <a:bodyPr anchor="t" rtlCol="false" tIns="0" lIns="0" bIns="0" rIns="0">
            <a:spAutoFit/>
          </a:bodyPr>
          <a:lstStyle/>
          <a:p>
            <a:pPr algn="ctr" marL="0" indent="0" lvl="0">
              <a:lnSpc>
                <a:spcPts val="18014"/>
              </a:lnSpc>
              <a:spcBef>
                <a:spcPct val="0"/>
              </a:spcBef>
            </a:pPr>
            <a:r>
              <a:rPr lang="en-US" b="true" sz="12867" spc="295">
                <a:solidFill>
                  <a:srgbClr val="FFFFFF"/>
                </a:solidFill>
                <a:latin typeface="Montserrat Ultra-Bold"/>
                <a:ea typeface="Montserrat Ultra-Bold"/>
                <a:cs typeface="Montserrat Ultra-Bold"/>
                <a:sym typeface="Montserrat Ultra-Bold"/>
              </a:rPr>
              <a:t>THANK YOU</a:t>
            </a:r>
          </a:p>
        </p:txBody>
      </p:sp>
      <p:sp>
        <p:nvSpPr>
          <p:cNvPr name="TextBox 10" id="10"/>
          <p:cNvSpPr txBox="true"/>
          <p:nvPr/>
        </p:nvSpPr>
        <p:spPr>
          <a:xfrm rot="0">
            <a:off x="1583981" y="3267743"/>
            <a:ext cx="15120037" cy="2206817"/>
          </a:xfrm>
          <a:prstGeom prst="rect">
            <a:avLst/>
          </a:prstGeom>
        </p:spPr>
        <p:txBody>
          <a:bodyPr anchor="t" rtlCol="false" tIns="0" lIns="0" bIns="0" rIns="0">
            <a:spAutoFit/>
          </a:bodyPr>
          <a:lstStyle/>
          <a:p>
            <a:pPr algn="ctr" marL="0" indent="0" lvl="0">
              <a:lnSpc>
                <a:spcPts val="18014"/>
              </a:lnSpc>
              <a:spcBef>
                <a:spcPct val="0"/>
              </a:spcBef>
            </a:pPr>
            <a:r>
              <a:rPr lang="en-US" b="true" sz="12867" spc="295">
                <a:solidFill>
                  <a:srgbClr val="FFFFFF"/>
                </a:solidFill>
                <a:latin typeface="Montserrat Ultra-Bold"/>
                <a:ea typeface="Montserrat Ultra-Bold"/>
                <a:cs typeface="Montserrat Ultra-Bold"/>
                <a:sym typeface="Montserrat Ultra-Bold"/>
              </a:rPr>
              <a:t>THANK YOU</a:t>
            </a:r>
          </a:p>
        </p:txBody>
      </p:sp>
      <p:sp>
        <p:nvSpPr>
          <p:cNvPr name="TextBox 11" id="11"/>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2" id="12"/>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3" id="13"/>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4" id="14"/>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5" id="15"/>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4"/>
            <a:stretch>
              <a:fillRect l="0" t="0" r="0" b="0"/>
            </a:stretch>
          </a:blipFill>
        </p:spPr>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5"/>
            <a:stretch>
              <a:fillRect l="0" t="0" r="0" b="0"/>
            </a:stretch>
          </a:blipFill>
        </p:spPr>
      </p:sp>
      <p:sp>
        <p:nvSpPr>
          <p:cNvPr name="TextBox 8" id="8"/>
          <p:cNvSpPr txBox="true"/>
          <p:nvPr/>
        </p:nvSpPr>
        <p:spPr>
          <a:xfrm rot="0">
            <a:off x="1730951" y="2579522"/>
            <a:ext cx="8259370" cy="986241"/>
          </a:xfrm>
          <a:prstGeom prst="rect">
            <a:avLst/>
          </a:prstGeom>
        </p:spPr>
        <p:txBody>
          <a:bodyPr anchor="t" rtlCol="false" tIns="0" lIns="0" bIns="0" rIns="0">
            <a:spAutoFit/>
          </a:bodyPr>
          <a:lstStyle/>
          <a:p>
            <a:pPr algn="l" marL="0" indent="0" lvl="0">
              <a:lnSpc>
                <a:spcPts val="7704"/>
              </a:lnSpc>
            </a:pPr>
            <a:r>
              <a:rPr lang="en-US" b="true" sz="6641" spc="-312">
                <a:solidFill>
                  <a:srgbClr val="FFFFFF"/>
                </a:solidFill>
                <a:latin typeface="Montserrat Bold"/>
                <a:ea typeface="Montserrat Bold"/>
                <a:cs typeface="Montserrat Bold"/>
                <a:sym typeface="Montserrat Bold"/>
              </a:rPr>
              <a:t>Introduction</a:t>
            </a:r>
          </a:p>
        </p:txBody>
      </p:sp>
      <p:sp>
        <p:nvSpPr>
          <p:cNvPr name="TextBox 9" id="9"/>
          <p:cNvSpPr txBox="true"/>
          <p:nvPr/>
        </p:nvSpPr>
        <p:spPr>
          <a:xfrm rot="0">
            <a:off x="1730951" y="4280322"/>
            <a:ext cx="7598443" cy="3580130"/>
          </a:xfrm>
          <a:prstGeom prst="rect">
            <a:avLst/>
          </a:prstGeom>
        </p:spPr>
        <p:txBody>
          <a:bodyPr anchor="t" rtlCol="false" tIns="0" lIns="0" bIns="0" rIns="0">
            <a:spAutoFit/>
          </a:bodyPr>
          <a:lstStyle/>
          <a:p>
            <a:pPr algn="l">
              <a:lnSpc>
                <a:spcPts val="3220"/>
              </a:lnSpc>
            </a:pPr>
            <a:r>
              <a:rPr lang="en-US" sz="2300" spc="75" b="true">
                <a:solidFill>
                  <a:srgbClr val="FFFFFF"/>
                </a:solidFill>
                <a:latin typeface="Open Sauce Bold"/>
                <a:ea typeface="Open Sauce Bold"/>
                <a:cs typeface="Open Sauce Bold"/>
                <a:sym typeface="Open Sauce Bold"/>
              </a:rPr>
              <a:t>This project created using  C program that places words in a 10x10 character grid in horizontal, vertical, and diagonal orientations. It is created with basic operations and functions and still in development. The program is designed to demonstrate structured placement of words within a fixed-size grid, ensuring proper boundary checks to prevent overflow.</a:t>
            </a:r>
          </a:p>
          <a:p>
            <a:pPr algn="l">
              <a:lnSpc>
                <a:spcPts val="3220"/>
              </a:lnSpc>
            </a:pPr>
          </a:p>
        </p:txBody>
      </p:sp>
      <p:sp>
        <p:nvSpPr>
          <p:cNvPr name="Freeform 10" id="10"/>
          <p:cNvSpPr/>
          <p:nvPr/>
        </p:nvSpPr>
        <p:spPr>
          <a:xfrm flipH="false" flipV="false" rot="0">
            <a:off x="1730951" y="8558410"/>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10773486" y="2147144"/>
            <a:ext cx="7950746" cy="7111156"/>
            <a:chOff x="0" y="0"/>
            <a:chExt cx="1231779" cy="1101704"/>
          </a:xfrm>
        </p:grpSpPr>
        <p:sp>
          <p:nvSpPr>
            <p:cNvPr name="Freeform 12" id="12"/>
            <p:cNvSpPr/>
            <p:nvPr/>
          </p:nvSpPr>
          <p:spPr>
            <a:xfrm flipH="false" flipV="false" rot="0">
              <a:off x="0" y="0"/>
              <a:ext cx="1231779" cy="1101704"/>
            </a:xfrm>
            <a:custGeom>
              <a:avLst/>
              <a:gdLst/>
              <a:ahLst/>
              <a:cxnLst/>
              <a:rect r="r" b="b" t="t" l="l"/>
              <a:pathLst>
                <a:path h="1101704" w="1231779">
                  <a:moveTo>
                    <a:pt x="17527" y="0"/>
                  </a:moveTo>
                  <a:lnTo>
                    <a:pt x="1214251" y="0"/>
                  </a:lnTo>
                  <a:cubicBezTo>
                    <a:pt x="1223931" y="0"/>
                    <a:pt x="1231779" y="7847"/>
                    <a:pt x="1231779" y="17527"/>
                  </a:cubicBezTo>
                  <a:lnTo>
                    <a:pt x="1231779" y="1084177"/>
                  </a:lnTo>
                  <a:cubicBezTo>
                    <a:pt x="1231779" y="1093857"/>
                    <a:pt x="1223931" y="1101704"/>
                    <a:pt x="1214251" y="1101704"/>
                  </a:cubicBezTo>
                  <a:lnTo>
                    <a:pt x="17527" y="1101704"/>
                  </a:lnTo>
                  <a:cubicBezTo>
                    <a:pt x="7847" y="1101704"/>
                    <a:pt x="0" y="1093857"/>
                    <a:pt x="0" y="1084177"/>
                  </a:cubicBezTo>
                  <a:lnTo>
                    <a:pt x="0" y="17527"/>
                  </a:lnTo>
                  <a:cubicBezTo>
                    <a:pt x="0" y="7847"/>
                    <a:pt x="7847" y="0"/>
                    <a:pt x="17527" y="0"/>
                  </a:cubicBezTo>
                  <a:close/>
                </a:path>
              </a:pathLst>
            </a:custGeom>
            <a:blipFill>
              <a:blip r:embed="rId8"/>
              <a:stretch>
                <a:fillRect l="-29590" t="0" r="-29590" b="0"/>
              </a:stretch>
            </a:blipFill>
          </p:spPr>
        </p:sp>
      </p:grpSp>
      <p:sp>
        <p:nvSpPr>
          <p:cNvPr name="TextBox 13" id="13"/>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4" id="14"/>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5" id="15"/>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6" id="16"/>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7" id="17"/>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572531" y="5772413"/>
            <a:ext cx="6627366" cy="2780030"/>
          </a:xfrm>
          <a:prstGeom prst="rect">
            <a:avLst/>
          </a:prstGeom>
        </p:spPr>
        <p:txBody>
          <a:bodyPr anchor="t" rtlCol="false" tIns="0" lIns="0" bIns="0" rIns="0">
            <a:spAutoFit/>
          </a:bodyPr>
          <a:lstStyle/>
          <a:p>
            <a:pPr algn="l">
              <a:lnSpc>
                <a:spcPts val="3220"/>
              </a:lnSpc>
            </a:pPr>
            <a:r>
              <a:rPr lang="en-US" sz="2300" spc="75" b="true">
                <a:solidFill>
                  <a:srgbClr val="FFFFFF"/>
                </a:solidFill>
                <a:latin typeface="Open Sauce Bold"/>
                <a:ea typeface="Open Sauce Bold"/>
                <a:cs typeface="Open Sauce Bold"/>
                <a:sym typeface="Open Sauce Bold"/>
              </a:rPr>
              <a:t>This implementation is foundational for word search puzzles, text-based games, and crossword generators.This word generator will help learners to learn new words and it will help in the process of critical thinking.</a:t>
            </a:r>
          </a:p>
          <a:p>
            <a:pPr algn="l">
              <a:lnSpc>
                <a:spcPts val="3220"/>
              </a:lnSpc>
            </a:pPr>
          </a:p>
        </p:txBody>
      </p:sp>
      <p:sp>
        <p:nvSpPr>
          <p:cNvPr name="Freeform 8" id="8"/>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TextBox 9" id="9"/>
          <p:cNvSpPr txBox="true"/>
          <p:nvPr/>
        </p:nvSpPr>
        <p:spPr>
          <a:xfrm rot="0">
            <a:off x="10328277" y="2025339"/>
            <a:ext cx="6469308" cy="98624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Significance</a:t>
            </a:r>
          </a:p>
        </p:txBody>
      </p:sp>
      <p:sp>
        <p:nvSpPr>
          <p:cNvPr name="TextBox 10" id="10"/>
          <p:cNvSpPr txBox="true"/>
          <p:nvPr/>
        </p:nvSpPr>
        <p:spPr>
          <a:xfrm rot="0">
            <a:off x="1572531" y="4473970"/>
            <a:ext cx="5152572" cy="344805"/>
          </a:xfrm>
          <a:prstGeom prst="rect">
            <a:avLst/>
          </a:prstGeom>
        </p:spPr>
        <p:txBody>
          <a:bodyPr anchor="t" rtlCol="false" tIns="0" lIns="0" bIns="0" rIns="0">
            <a:spAutoFit/>
          </a:bodyPr>
          <a:lstStyle/>
          <a:p>
            <a:pPr algn="l" marL="0" indent="0" lvl="0">
              <a:lnSpc>
                <a:spcPts val="2640"/>
              </a:lnSpc>
            </a:pPr>
            <a:r>
              <a:rPr lang="en-US" b="true" sz="2400" spc="4">
                <a:solidFill>
                  <a:srgbClr val="FFFFFF"/>
                </a:solidFill>
                <a:latin typeface="Open Sauce Bold"/>
                <a:ea typeface="Open Sauce Bold"/>
                <a:cs typeface="Open Sauce Bold"/>
                <a:sym typeface="Open Sauce Bold"/>
              </a:rPr>
              <a:t>PRACTICAL APPLICATION</a:t>
            </a:r>
          </a:p>
        </p:txBody>
      </p:sp>
      <p:sp>
        <p:nvSpPr>
          <p:cNvPr name="AutoShape 11" id="11"/>
          <p:cNvSpPr/>
          <p:nvPr/>
        </p:nvSpPr>
        <p:spPr>
          <a:xfrm>
            <a:off x="-1606026" y="4945154"/>
            <a:ext cx="6492240" cy="0"/>
          </a:xfrm>
          <a:prstGeom prst="line">
            <a:avLst/>
          </a:prstGeom>
          <a:ln cap="flat" w="19050">
            <a:solidFill>
              <a:srgbClr val="FFFFFF"/>
            </a:solidFill>
            <a:prstDash val="solid"/>
            <a:headEnd type="none" len="sm" w="sm"/>
            <a:tailEnd type="none" len="sm" w="sm"/>
          </a:ln>
        </p:spPr>
      </p:sp>
      <p:sp>
        <p:nvSpPr>
          <p:cNvPr name="Freeform 12" id="12"/>
          <p:cNvSpPr/>
          <p:nvPr/>
        </p:nvSpPr>
        <p:spPr>
          <a:xfrm flipH="false" flipV="false" rot="0">
            <a:off x="1572531" y="8698331"/>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3" id="13"/>
          <p:cNvGrpSpPr/>
          <p:nvPr/>
        </p:nvGrpSpPr>
        <p:grpSpPr>
          <a:xfrm rot="0">
            <a:off x="10328277" y="5810513"/>
            <a:ext cx="8395896" cy="7111156"/>
            <a:chOff x="0" y="0"/>
            <a:chExt cx="1300744" cy="1101704"/>
          </a:xfrm>
        </p:grpSpPr>
        <p:sp>
          <p:nvSpPr>
            <p:cNvPr name="Freeform 14" id="14"/>
            <p:cNvSpPr/>
            <p:nvPr/>
          </p:nvSpPr>
          <p:spPr>
            <a:xfrm flipH="false" flipV="false" rot="0">
              <a:off x="0" y="0"/>
              <a:ext cx="1300744" cy="1101704"/>
            </a:xfrm>
            <a:custGeom>
              <a:avLst/>
              <a:gdLst/>
              <a:ahLst/>
              <a:cxnLst/>
              <a:rect r="r" b="b" t="t" l="l"/>
              <a:pathLst>
                <a:path h="1101704" w="1300744">
                  <a:moveTo>
                    <a:pt x="16598" y="0"/>
                  </a:moveTo>
                  <a:lnTo>
                    <a:pt x="1284146" y="0"/>
                  </a:lnTo>
                  <a:cubicBezTo>
                    <a:pt x="1288548" y="0"/>
                    <a:pt x="1292770" y="1749"/>
                    <a:pt x="1295883" y="4861"/>
                  </a:cubicBezTo>
                  <a:cubicBezTo>
                    <a:pt x="1298995" y="7974"/>
                    <a:pt x="1300744" y="12196"/>
                    <a:pt x="1300744" y="16598"/>
                  </a:cubicBezTo>
                  <a:lnTo>
                    <a:pt x="1300744" y="1085106"/>
                  </a:lnTo>
                  <a:cubicBezTo>
                    <a:pt x="1300744" y="1094273"/>
                    <a:pt x="1293313" y="1101704"/>
                    <a:pt x="1284146" y="1101704"/>
                  </a:cubicBezTo>
                  <a:lnTo>
                    <a:pt x="16598" y="1101704"/>
                  </a:lnTo>
                  <a:cubicBezTo>
                    <a:pt x="7431" y="1101704"/>
                    <a:pt x="0" y="1094273"/>
                    <a:pt x="0" y="1085106"/>
                  </a:cubicBezTo>
                  <a:lnTo>
                    <a:pt x="0" y="16598"/>
                  </a:lnTo>
                  <a:cubicBezTo>
                    <a:pt x="0" y="7431"/>
                    <a:pt x="7431" y="0"/>
                    <a:pt x="16598" y="0"/>
                  </a:cubicBezTo>
                  <a:close/>
                </a:path>
              </a:pathLst>
            </a:custGeom>
            <a:blipFill>
              <a:blip r:embed="rId8"/>
              <a:stretch>
                <a:fillRect l="0" t="0" r="-49577" b="0"/>
              </a:stretch>
            </a:blipFill>
          </p:spPr>
        </p:sp>
      </p:grpSp>
      <p:sp>
        <p:nvSpPr>
          <p:cNvPr name="TextBox 15" id="15"/>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6" id="16"/>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7" id="17"/>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8" id="18"/>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9" id="19"/>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572531" y="5772413"/>
            <a:ext cx="6627366" cy="1179830"/>
          </a:xfrm>
          <a:prstGeom prst="rect">
            <a:avLst/>
          </a:prstGeom>
        </p:spPr>
        <p:txBody>
          <a:bodyPr anchor="t" rtlCol="false" tIns="0" lIns="0" bIns="0" rIns="0">
            <a:spAutoFit/>
          </a:bodyPr>
          <a:lstStyle/>
          <a:p>
            <a:pPr algn="just">
              <a:lnSpc>
                <a:spcPts val="3220"/>
              </a:lnSpc>
            </a:pPr>
            <a:r>
              <a:rPr lang="en-US" b="true" sz="2300" spc="75">
                <a:solidFill>
                  <a:srgbClr val="FFFFFF"/>
                </a:solidFill>
                <a:latin typeface="Open Sauce Bold"/>
                <a:ea typeface="Open Sauce Bold"/>
                <a:cs typeface="Open Sauce Bold"/>
                <a:sym typeface="Open Sauce Bold"/>
              </a:rPr>
              <a:t>The algorithm efficiently places words while preventing out-of-bounds errors</a:t>
            </a:r>
          </a:p>
          <a:p>
            <a:pPr algn="just">
              <a:lnSpc>
                <a:spcPts val="3220"/>
              </a:lnSpc>
            </a:pPr>
          </a:p>
        </p:txBody>
      </p:sp>
      <p:sp>
        <p:nvSpPr>
          <p:cNvPr name="Freeform 8" id="8"/>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TextBox 9" id="9"/>
          <p:cNvSpPr txBox="true"/>
          <p:nvPr/>
        </p:nvSpPr>
        <p:spPr>
          <a:xfrm rot="0">
            <a:off x="10328277" y="2025339"/>
            <a:ext cx="6469308" cy="98624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Significance</a:t>
            </a:r>
          </a:p>
        </p:txBody>
      </p:sp>
      <p:sp>
        <p:nvSpPr>
          <p:cNvPr name="TextBox 10" id="10"/>
          <p:cNvSpPr txBox="true"/>
          <p:nvPr/>
        </p:nvSpPr>
        <p:spPr>
          <a:xfrm rot="0">
            <a:off x="1572531" y="4473970"/>
            <a:ext cx="5152572" cy="344805"/>
          </a:xfrm>
          <a:prstGeom prst="rect">
            <a:avLst/>
          </a:prstGeom>
        </p:spPr>
        <p:txBody>
          <a:bodyPr anchor="t" rtlCol="false" tIns="0" lIns="0" bIns="0" rIns="0">
            <a:spAutoFit/>
          </a:bodyPr>
          <a:lstStyle/>
          <a:p>
            <a:pPr algn="l" marL="0" indent="0" lvl="0">
              <a:lnSpc>
                <a:spcPts val="2640"/>
              </a:lnSpc>
            </a:pPr>
            <a:r>
              <a:rPr lang="en-US" b="true" sz="2400" spc="4">
                <a:solidFill>
                  <a:srgbClr val="FFFFFF"/>
                </a:solidFill>
                <a:latin typeface="Open Sauce Bold"/>
                <a:ea typeface="Open Sauce Bold"/>
                <a:cs typeface="Open Sauce Bold"/>
                <a:sym typeface="Open Sauce Bold"/>
              </a:rPr>
              <a:t>EFFICIENCY</a:t>
            </a:r>
          </a:p>
        </p:txBody>
      </p:sp>
      <p:sp>
        <p:nvSpPr>
          <p:cNvPr name="AutoShape 11" id="11"/>
          <p:cNvSpPr/>
          <p:nvPr/>
        </p:nvSpPr>
        <p:spPr>
          <a:xfrm>
            <a:off x="-1606026" y="4945154"/>
            <a:ext cx="6492240" cy="0"/>
          </a:xfrm>
          <a:prstGeom prst="line">
            <a:avLst/>
          </a:prstGeom>
          <a:ln cap="flat" w="19050">
            <a:solidFill>
              <a:srgbClr val="FFFFFF"/>
            </a:solidFill>
            <a:prstDash val="solid"/>
            <a:headEnd type="none" len="sm" w="sm"/>
            <a:tailEnd type="none" len="sm" w="sm"/>
          </a:ln>
        </p:spPr>
      </p:sp>
      <p:sp>
        <p:nvSpPr>
          <p:cNvPr name="Freeform 12" id="12"/>
          <p:cNvSpPr/>
          <p:nvPr/>
        </p:nvSpPr>
        <p:spPr>
          <a:xfrm flipH="false" flipV="false" rot="0">
            <a:off x="1572531" y="8698331"/>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3" id="13"/>
          <p:cNvGrpSpPr/>
          <p:nvPr/>
        </p:nvGrpSpPr>
        <p:grpSpPr>
          <a:xfrm rot="0">
            <a:off x="10328277" y="5810513"/>
            <a:ext cx="8395896" cy="7111156"/>
            <a:chOff x="0" y="0"/>
            <a:chExt cx="1300744" cy="1101704"/>
          </a:xfrm>
        </p:grpSpPr>
        <p:sp>
          <p:nvSpPr>
            <p:cNvPr name="Freeform 14" id="14"/>
            <p:cNvSpPr/>
            <p:nvPr/>
          </p:nvSpPr>
          <p:spPr>
            <a:xfrm flipH="false" flipV="false" rot="0">
              <a:off x="0" y="0"/>
              <a:ext cx="1300744" cy="1101704"/>
            </a:xfrm>
            <a:custGeom>
              <a:avLst/>
              <a:gdLst/>
              <a:ahLst/>
              <a:cxnLst/>
              <a:rect r="r" b="b" t="t" l="l"/>
              <a:pathLst>
                <a:path h="1101704" w="1300744">
                  <a:moveTo>
                    <a:pt x="16598" y="0"/>
                  </a:moveTo>
                  <a:lnTo>
                    <a:pt x="1284146" y="0"/>
                  </a:lnTo>
                  <a:cubicBezTo>
                    <a:pt x="1288548" y="0"/>
                    <a:pt x="1292770" y="1749"/>
                    <a:pt x="1295883" y="4861"/>
                  </a:cubicBezTo>
                  <a:cubicBezTo>
                    <a:pt x="1298995" y="7974"/>
                    <a:pt x="1300744" y="12196"/>
                    <a:pt x="1300744" y="16598"/>
                  </a:cubicBezTo>
                  <a:lnTo>
                    <a:pt x="1300744" y="1085106"/>
                  </a:lnTo>
                  <a:cubicBezTo>
                    <a:pt x="1300744" y="1094273"/>
                    <a:pt x="1293313" y="1101704"/>
                    <a:pt x="1284146" y="1101704"/>
                  </a:cubicBezTo>
                  <a:lnTo>
                    <a:pt x="16598" y="1101704"/>
                  </a:lnTo>
                  <a:cubicBezTo>
                    <a:pt x="7431" y="1101704"/>
                    <a:pt x="0" y="1094273"/>
                    <a:pt x="0" y="1085106"/>
                  </a:cubicBezTo>
                  <a:lnTo>
                    <a:pt x="0" y="16598"/>
                  </a:lnTo>
                  <a:cubicBezTo>
                    <a:pt x="0" y="7431"/>
                    <a:pt x="7431" y="0"/>
                    <a:pt x="16598" y="0"/>
                  </a:cubicBezTo>
                  <a:close/>
                </a:path>
              </a:pathLst>
            </a:custGeom>
            <a:blipFill>
              <a:blip r:embed="rId8"/>
              <a:stretch>
                <a:fillRect l="0" t="0" r="-49577" b="0"/>
              </a:stretch>
            </a:blipFill>
          </p:spPr>
        </p:sp>
      </p:grpSp>
      <p:sp>
        <p:nvSpPr>
          <p:cNvPr name="TextBox 15" id="15"/>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6" id="16"/>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7" id="17"/>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8" id="18"/>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9" id="19"/>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572531" y="5772413"/>
            <a:ext cx="6627366" cy="1979930"/>
          </a:xfrm>
          <a:prstGeom prst="rect">
            <a:avLst/>
          </a:prstGeom>
        </p:spPr>
        <p:txBody>
          <a:bodyPr anchor="t" rtlCol="false" tIns="0" lIns="0" bIns="0" rIns="0">
            <a:spAutoFit/>
          </a:bodyPr>
          <a:lstStyle/>
          <a:p>
            <a:pPr algn="l">
              <a:lnSpc>
                <a:spcPts val="3220"/>
              </a:lnSpc>
            </a:pPr>
            <a:r>
              <a:rPr lang="en-US" sz="2300" spc="75" b="true">
                <a:solidFill>
                  <a:srgbClr val="FFFFFF"/>
                </a:solidFill>
                <a:latin typeface="Open Sauce Bold"/>
                <a:ea typeface="Open Sauce Bold"/>
                <a:cs typeface="Open Sauce Bold"/>
                <a:sym typeface="Open Sauce Bold"/>
              </a:rPr>
              <a:t>Functions  allow easy modifications and scalability so that it can be made into larger grids or different placement orientations.</a:t>
            </a:r>
          </a:p>
          <a:p>
            <a:pPr algn="l">
              <a:lnSpc>
                <a:spcPts val="3220"/>
              </a:lnSpc>
            </a:pPr>
          </a:p>
        </p:txBody>
      </p:sp>
      <p:sp>
        <p:nvSpPr>
          <p:cNvPr name="Freeform 8" id="8"/>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sp>
        <p:nvSpPr>
          <p:cNvPr name="TextBox 9" id="9"/>
          <p:cNvSpPr txBox="true"/>
          <p:nvPr/>
        </p:nvSpPr>
        <p:spPr>
          <a:xfrm rot="0">
            <a:off x="10328277" y="2025339"/>
            <a:ext cx="6469308" cy="98624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Significance</a:t>
            </a:r>
          </a:p>
        </p:txBody>
      </p:sp>
      <p:sp>
        <p:nvSpPr>
          <p:cNvPr name="TextBox 10" id="10"/>
          <p:cNvSpPr txBox="true"/>
          <p:nvPr/>
        </p:nvSpPr>
        <p:spPr>
          <a:xfrm rot="0">
            <a:off x="1572531" y="4473970"/>
            <a:ext cx="5152572" cy="344805"/>
          </a:xfrm>
          <a:prstGeom prst="rect">
            <a:avLst/>
          </a:prstGeom>
        </p:spPr>
        <p:txBody>
          <a:bodyPr anchor="t" rtlCol="false" tIns="0" lIns="0" bIns="0" rIns="0">
            <a:spAutoFit/>
          </a:bodyPr>
          <a:lstStyle/>
          <a:p>
            <a:pPr algn="l" marL="0" indent="0" lvl="0">
              <a:lnSpc>
                <a:spcPts val="2640"/>
              </a:lnSpc>
            </a:pPr>
            <a:r>
              <a:rPr lang="en-US" b="true" sz="2400" spc="4">
                <a:solidFill>
                  <a:srgbClr val="FFFFFF"/>
                </a:solidFill>
                <a:latin typeface="Open Sauce Bold"/>
                <a:ea typeface="Open Sauce Bold"/>
                <a:cs typeface="Open Sauce Bold"/>
                <a:sym typeface="Open Sauce Bold"/>
              </a:rPr>
              <a:t>MODULARITY</a:t>
            </a:r>
          </a:p>
        </p:txBody>
      </p:sp>
      <p:sp>
        <p:nvSpPr>
          <p:cNvPr name="AutoShape 11" id="11"/>
          <p:cNvSpPr/>
          <p:nvPr/>
        </p:nvSpPr>
        <p:spPr>
          <a:xfrm>
            <a:off x="-1606026" y="4945154"/>
            <a:ext cx="6492240" cy="0"/>
          </a:xfrm>
          <a:prstGeom prst="line">
            <a:avLst/>
          </a:prstGeom>
          <a:ln cap="flat" w="19050">
            <a:solidFill>
              <a:srgbClr val="FFFFFF"/>
            </a:solidFill>
            <a:prstDash val="solid"/>
            <a:headEnd type="none" len="sm" w="sm"/>
            <a:tailEnd type="none" len="sm" w="sm"/>
          </a:ln>
        </p:spPr>
      </p:sp>
      <p:sp>
        <p:nvSpPr>
          <p:cNvPr name="Freeform 12" id="12"/>
          <p:cNvSpPr/>
          <p:nvPr/>
        </p:nvSpPr>
        <p:spPr>
          <a:xfrm flipH="false" flipV="false" rot="0">
            <a:off x="1572531" y="8698331"/>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3" id="13"/>
          <p:cNvGrpSpPr/>
          <p:nvPr/>
        </p:nvGrpSpPr>
        <p:grpSpPr>
          <a:xfrm rot="0">
            <a:off x="10328277" y="5810513"/>
            <a:ext cx="8395896" cy="7111156"/>
            <a:chOff x="0" y="0"/>
            <a:chExt cx="1300744" cy="1101704"/>
          </a:xfrm>
        </p:grpSpPr>
        <p:sp>
          <p:nvSpPr>
            <p:cNvPr name="Freeform 14" id="14"/>
            <p:cNvSpPr/>
            <p:nvPr/>
          </p:nvSpPr>
          <p:spPr>
            <a:xfrm flipH="false" flipV="false" rot="0">
              <a:off x="0" y="0"/>
              <a:ext cx="1300744" cy="1101704"/>
            </a:xfrm>
            <a:custGeom>
              <a:avLst/>
              <a:gdLst/>
              <a:ahLst/>
              <a:cxnLst/>
              <a:rect r="r" b="b" t="t" l="l"/>
              <a:pathLst>
                <a:path h="1101704" w="1300744">
                  <a:moveTo>
                    <a:pt x="16598" y="0"/>
                  </a:moveTo>
                  <a:lnTo>
                    <a:pt x="1284146" y="0"/>
                  </a:lnTo>
                  <a:cubicBezTo>
                    <a:pt x="1288548" y="0"/>
                    <a:pt x="1292770" y="1749"/>
                    <a:pt x="1295883" y="4861"/>
                  </a:cubicBezTo>
                  <a:cubicBezTo>
                    <a:pt x="1298995" y="7974"/>
                    <a:pt x="1300744" y="12196"/>
                    <a:pt x="1300744" y="16598"/>
                  </a:cubicBezTo>
                  <a:lnTo>
                    <a:pt x="1300744" y="1085106"/>
                  </a:lnTo>
                  <a:cubicBezTo>
                    <a:pt x="1300744" y="1094273"/>
                    <a:pt x="1293313" y="1101704"/>
                    <a:pt x="1284146" y="1101704"/>
                  </a:cubicBezTo>
                  <a:lnTo>
                    <a:pt x="16598" y="1101704"/>
                  </a:lnTo>
                  <a:cubicBezTo>
                    <a:pt x="7431" y="1101704"/>
                    <a:pt x="0" y="1094273"/>
                    <a:pt x="0" y="1085106"/>
                  </a:cubicBezTo>
                  <a:lnTo>
                    <a:pt x="0" y="16598"/>
                  </a:lnTo>
                  <a:cubicBezTo>
                    <a:pt x="0" y="7431"/>
                    <a:pt x="7431" y="0"/>
                    <a:pt x="16598" y="0"/>
                  </a:cubicBezTo>
                  <a:close/>
                </a:path>
              </a:pathLst>
            </a:custGeom>
            <a:blipFill>
              <a:blip r:embed="rId8"/>
              <a:stretch>
                <a:fillRect l="0" t="0" r="-49577" b="0"/>
              </a:stretch>
            </a:blipFill>
          </p:spPr>
        </p:sp>
      </p:grpSp>
      <p:sp>
        <p:nvSpPr>
          <p:cNvPr name="TextBox 15" id="15"/>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6" id="16"/>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7" id="17"/>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8" id="18"/>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9" id="19"/>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grpSp>
        <p:nvGrpSpPr>
          <p:cNvPr name="Group 8" id="8"/>
          <p:cNvGrpSpPr/>
          <p:nvPr/>
        </p:nvGrpSpPr>
        <p:grpSpPr>
          <a:xfrm rot="0">
            <a:off x="-220402" y="1494982"/>
            <a:ext cx="18767883" cy="3562625"/>
            <a:chOff x="0" y="0"/>
            <a:chExt cx="2907636" cy="551944"/>
          </a:xfrm>
        </p:grpSpPr>
        <p:sp>
          <p:nvSpPr>
            <p:cNvPr name="Freeform 9" id="9"/>
            <p:cNvSpPr/>
            <p:nvPr/>
          </p:nvSpPr>
          <p:spPr>
            <a:xfrm flipH="false" flipV="false" rot="0">
              <a:off x="0" y="0"/>
              <a:ext cx="2907636" cy="551944"/>
            </a:xfrm>
            <a:custGeom>
              <a:avLst/>
              <a:gdLst/>
              <a:ahLst/>
              <a:cxnLst/>
              <a:rect r="r" b="b" t="t" l="l"/>
              <a:pathLst>
                <a:path h="551944" w="2907636">
                  <a:moveTo>
                    <a:pt x="7425" y="0"/>
                  </a:moveTo>
                  <a:lnTo>
                    <a:pt x="2900211" y="0"/>
                  </a:lnTo>
                  <a:cubicBezTo>
                    <a:pt x="2904312" y="0"/>
                    <a:pt x="2907636" y="3324"/>
                    <a:pt x="2907636" y="7425"/>
                  </a:cubicBezTo>
                  <a:lnTo>
                    <a:pt x="2907636" y="544519"/>
                  </a:lnTo>
                  <a:cubicBezTo>
                    <a:pt x="2907636" y="548619"/>
                    <a:pt x="2904312" y="551944"/>
                    <a:pt x="2900211" y="551944"/>
                  </a:cubicBezTo>
                  <a:lnTo>
                    <a:pt x="7425" y="551944"/>
                  </a:lnTo>
                  <a:cubicBezTo>
                    <a:pt x="3324" y="551944"/>
                    <a:pt x="0" y="548619"/>
                    <a:pt x="0" y="544519"/>
                  </a:cubicBezTo>
                  <a:lnTo>
                    <a:pt x="0" y="7425"/>
                  </a:lnTo>
                  <a:cubicBezTo>
                    <a:pt x="0" y="3324"/>
                    <a:pt x="3324" y="0"/>
                    <a:pt x="7425" y="0"/>
                  </a:cubicBezTo>
                  <a:close/>
                </a:path>
              </a:pathLst>
            </a:custGeom>
            <a:blipFill>
              <a:blip r:embed="rId6"/>
              <a:stretch>
                <a:fillRect l="0" t="-124831" r="0" b="-124831"/>
              </a:stretch>
            </a:blipFill>
          </p:spPr>
        </p:sp>
      </p:grpSp>
      <p:sp>
        <p:nvSpPr>
          <p:cNvPr name="TextBox 10" id="10"/>
          <p:cNvSpPr txBox="true"/>
          <p:nvPr/>
        </p:nvSpPr>
        <p:spPr>
          <a:xfrm rot="0">
            <a:off x="1812603" y="5771981"/>
            <a:ext cx="5741000" cy="98624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Methodology</a:t>
            </a:r>
          </a:p>
        </p:txBody>
      </p:sp>
      <p:sp>
        <p:nvSpPr>
          <p:cNvPr name="TextBox 11" id="11"/>
          <p:cNvSpPr txBox="true"/>
          <p:nvPr/>
        </p:nvSpPr>
        <p:spPr>
          <a:xfrm rot="0">
            <a:off x="9875006" y="6774816"/>
            <a:ext cx="6627366" cy="1579880"/>
          </a:xfrm>
          <a:prstGeom prst="rect">
            <a:avLst/>
          </a:prstGeom>
        </p:spPr>
        <p:txBody>
          <a:bodyPr anchor="t" rtlCol="false" tIns="0" lIns="0" bIns="0" rIns="0">
            <a:spAutoFit/>
          </a:bodyPr>
          <a:lstStyle/>
          <a:p>
            <a:pPr algn="l">
              <a:lnSpc>
                <a:spcPts val="3220"/>
              </a:lnSpc>
            </a:pPr>
            <a:r>
              <a:rPr lang="en-US" sz="2300" spc="75" b="true">
                <a:solidFill>
                  <a:srgbClr val="FFFFFF"/>
                </a:solidFill>
                <a:latin typeface="Open Sauce Bold"/>
                <a:ea typeface="Open Sauce Bold"/>
                <a:cs typeface="Open Sauce Bold"/>
                <a:sym typeface="Open Sauce Bold"/>
              </a:rPr>
              <a:t>In this progam a 10x10 grid is initialized with '.' characters. And with this kind of character, the whole grid is made.</a:t>
            </a:r>
          </a:p>
          <a:p>
            <a:pPr algn="l">
              <a:lnSpc>
                <a:spcPts val="3220"/>
              </a:lnSpc>
            </a:pPr>
          </a:p>
        </p:txBody>
      </p:sp>
      <p:sp>
        <p:nvSpPr>
          <p:cNvPr name="TextBox 12" id="12"/>
          <p:cNvSpPr txBox="true"/>
          <p:nvPr/>
        </p:nvSpPr>
        <p:spPr>
          <a:xfrm rot="0">
            <a:off x="9875006" y="5771981"/>
            <a:ext cx="6627366" cy="678180"/>
          </a:xfrm>
          <a:prstGeom prst="rect">
            <a:avLst/>
          </a:prstGeom>
        </p:spPr>
        <p:txBody>
          <a:bodyPr anchor="t" rtlCol="false" tIns="0" lIns="0" bIns="0" rIns="0">
            <a:spAutoFit/>
          </a:bodyPr>
          <a:lstStyle/>
          <a:p>
            <a:pPr algn="just">
              <a:lnSpc>
                <a:spcPts val="2640"/>
              </a:lnSpc>
            </a:pPr>
            <a:r>
              <a:rPr lang="en-US" b="true" sz="2400" spc="4">
                <a:solidFill>
                  <a:srgbClr val="FFFFFF"/>
                </a:solidFill>
                <a:latin typeface="Open Sauce Bold"/>
                <a:ea typeface="Open Sauce Bold"/>
                <a:cs typeface="Open Sauce Bold"/>
                <a:sym typeface="Open Sauce Bold"/>
              </a:rPr>
              <a:t>GRID INITIALIZATION</a:t>
            </a:r>
          </a:p>
          <a:p>
            <a:pPr algn="just" marL="0" indent="0" lvl="0">
              <a:lnSpc>
                <a:spcPts val="2640"/>
              </a:lnSpc>
            </a:pPr>
          </a:p>
        </p:txBody>
      </p:sp>
      <p:sp>
        <p:nvSpPr>
          <p:cNvPr name="Freeform 13" id="13"/>
          <p:cNvSpPr/>
          <p:nvPr/>
        </p:nvSpPr>
        <p:spPr>
          <a:xfrm flipH="false" flipV="false" rot="0">
            <a:off x="1983677" y="9024815"/>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4" id="14"/>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5" id="15"/>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6" id="16"/>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7" id="17"/>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8" id="18"/>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grpSp>
        <p:nvGrpSpPr>
          <p:cNvPr name="Group 8" id="8"/>
          <p:cNvGrpSpPr/>
          <p:nvPr/>
        </p:nvGrpSpPr>
        <p:grpSpPr>
          <a:xfrm rot="0">
            <a:off x="-220402" y="1494982"/>
            <a:ext cx="18767883" cy="3562625"/>
            <a:chOff x="0" y="0"/>
            <a:chExt cx="2907636" cy="551944"/>
          </a:xfrm>
        </p:grpSpPr>
        <p:sp>
          <p:nvSpPr>
            <p:cNvPr name="Freeform 9" id="9"/>
            <p:cNvSpPr/>
            <p:nvPr/>
          </p:nvSpPr>
          <p:spPr>
            <a:xfrm flipH="false" flipV="false" rot="0">
              <a:off x="0" y="0"/>
              <a:ext cx="2907636" cy="551944"/>
            </a:xfrm>
            <a:custGeom>
              <a:avLst/>
              <a:gdLst/>
              <a:ahLst/>
              <a:cxnLst/>
              <a:rect r="r" b="b" t="t" l="l"/>
              <a:pathLst>
                <a:path h="551944" w="2907636">
                  <a:moveTo>
                    <a:pt x="7425" y="0"/>
                  </a:moveTo>
                  <a:lnTo>
                    <a:pt x="2900211" y="0"/>
                  </a:lnTo>
                  <a:cubicBezTo>
                    <a:pt x="2904312" y="0"/>
                    <a:pt x="2907636" y="3324"/>
                    <a:pt x="2907636" y="7425"/>
                  </a:cubicBezTo>
                  <a:lnTo>
                    <a:pt x="2907636" y="544519"/>
                  </a:lnTo>
                  <a:cubicBezTo>
                    <a:pt x="2907636" y="548619"/>
                    <a:pt x="2904312" y="551944"/>
                    <a:pt x="2900211" y="551944"/>
                  </a:cubicBezTo>
                  <a:lnTo>
                    <a:pt x="7425" y="551944"/>
                  </a:lnTo>
                  <a:cubicBezTo>
                    <a:pt x="3324" y="551944"/>
                    <a:pt x="0" y="548619"/>
                    <a:pt x="0" y="544519"/>
                  </a:cubicBezTo>
                  <a:lnTo>
                    <a:pt x="0" y="7425"/>
                  </a:lnTo>
                  <a:cubicBezTo>
                    <a:pt x="0" y="3324"/>
                    <a:pt x="3324" y="0"/>
                    <a:pt x="7425" y="0"/>
                  </a:cubicBezTo>
                  <a:close/>
                </a:path>
              </a:pathLst>
            </a:custGeom>
            <a:blipFill>
              <a:blip r:embed="rId6"/>
              <a:stretch>
                <a:fillRect l="0" t="-124831" r="0" b="-124831"/>
              </a:stretch>
            </a:blipFill>
          </p:spPr>
        </p:sp>
      </p:grpSp>
      <p:sp>
        <p:nvSpPr>
          <p:cNvPr name="TextBox 10" id="10"/>
          <p:cNvSpPr txBox="true"/>
          <p:nvPr/>
        </p:nvSpPr>
        <p:spPr>
          <a:xfrm rot="0">
            <a:off x="1812603" y="5771981"/>
            <a:ext cx="5741000" cy="98624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Methodology</a:t>
            </a:r>
          </a:p>
        </p:txBody>
      </p:sp>
      <p:sp>
        <p:nvSpPr>
          <p:cNvPr name="TextBox 11" id="11"/>
          <p:cNvSpPr txBox="true"/>
          <p:nvPr/>
        </p:nvSpPr>
        <p:spPr>
          <a:xfrm rot="0">
            <a:off x="9604462" y="6292215"/>
            <a:ext cx="6627366" cy="2966085"/>
          </a:xfrm>
          <a:prstGeom prst="rect">
            <a:avLst/>
          </a:prstGeom>
        </p:spPr>
        <p:txBody>
          <a:bodyPr anchor="t" rtlCol="false" tIns="0" lIns="0" bIns="0" rIns="0">
            <a:spAutoFit/>
          </a:bodyPr>
          <a:lstStyle/>
          <a:p>
            <a:pPr algn="l">
              <a:lnSpc>
                <a:spcPts val="2940"/>
              </a:lnSpc>
            </a:pPr>
          </a:p>
          <a:p>
            <a:pPr algn="l" marL="453392" indent="-226696" lvl="1">
              <a:lnSpc>
                <a:spcPts val="2940"/>
              </a:lnSpc>
              <a:buFont typeface="Arial"/>
              <a:buChar char="•"/>
            </a:pPr>
            <a:r>
              <a:rPr lang="en-US" b="true" sz="2100" spc="69">
                <a:solidFill>
                  <a:srgbClr val="FFFFFF"/>
                </a:solidFill>
                <a:latin typeface="Open Sauce Bold"/>
                <a:ea typeface="Open Sauce Bold"/>
                <a:cs typeface="Open Sauce Bold"/>
                <a:sym typeface="Open Sauce Bold"/>
              </a:rPr>
              <a:t>placeHorizontal():This function places words from left to right.</a:t>
            </a:r>
          </a:p>
          <a:p>
            <a:pPr algn="l" marL="453392" indent="-226696" lvl="1">
              <a:lnSpc>
                <a:spcPts val="2940"/>
              </a:lnSpc>
              <a:buFont typeface="Arial"/>
              <a:buChar char="•"/>
            </a:pPr>
            <a:r>
              <a:rPr lang="en-US" b="true" sz="2100" spc="69">
                <a:solidFill>
                  <a:srgbClr val="FFFFFF"/>
                </a:solidFill>
                <a:latin typeface="Open Sauce Bold"/>
                <a:ea typeface="Open Sauce Bold"/>
                <a:cs typeface="Open Sauce Bold"/>
                <a:sym typeface="Open Sauce Bold"/>
              </a:rPr>
              <a:t>placeVertical(): This function places words from top to bottom.</a:t>
            </a:r>
          </a:p>
          <a:p>
            <a:pPr algn="l" marL="453392" indent="-226696" lvl="1">
              <a:lnSpc>
                <a:spcPts val="2940"/>
              </a:lnSpc>
              <a:buFont typeface="Arial"/>
              <a:buChar char="•"/>
            </a:pPr>
            <a:r>
              <a:rPr lang="en-US" b="true" sz="2100" spc="69">
                <a:solidFill>
                  <a:srgbClr val="FFFFFF"/>
                </a:solidFill>
                <a:latin typeface="Open Sauce Bold"/>
                <a:ea typeface="Open Sauce Bold"/>
                <a:cs typeface="Open Sauce Bold"/>
                <a:sym typeface="Open Sauce Bold"/>
              </a:rPr>
              <a:t>placeDiagonal():This function places words diagonally from top-left to bottom-right.</a:t>
            </a:r>
          </a:p>
          <a:p>
            <a:pPr algn="l">
              <a:lnSpc>
                <a:spcPts val="2940"/>
              </a:lnSpc>
            </a:pPr>
          </a:p>
        </p:txBody>
      </p:sp>
      <p:sp>
        <p:nvSpPr>
          <p:cNvPr name="TextBox 12" id="12"/>
          <p:cNvSpPr txBox="true"/>
          <p:nvPr/>
        </p:nvSpPr>
        <p:spPr>
          <a:xfrm rot="0">
            <a:off x="9875006" y="5771981"/>
            <a:ext cx="6627366" cy="344805"/>
          </a:xfrm>
          <a:prstGeom prst="rect">
            <a:avLst/>
          </a:prstGeom>
        </p:spPr>
        <p:txBody>
          <a:bodyPr anchor="t" rtlCol="false" tIns="0" lIns="0" bIns="0" rIns="0">
            <a:spAutoFit/>
          </a:bodyPr>
          <a:lstStyle/>
          <a:p>
            <a:pPr algn="just" marL="0" indent="0" lvl="0">
              <a:lnSpc>
                <a:spcPts val="2640"/>
              </a:lnSpc>
            </a:pPr>
            <a:r>
              <a:rPr lang="en-US" b="true" sz="2400" spc="4">
                <a:solidFill>
                  <a:srgbClr val="FFFFFF"/>
                </a:solidFill>
                <a:latin typeface="Open Sauce Bold"/>
                <a:ea typeface="Open Sauce Bold"/>
                <a:cs typeface="Open Sauce Bold"/>
                <a:sym typeface="Open Sauce Bold"/>
              </a:rPr>
              <a:t>WORD PLACEMENT FUNCTIONS</a:t>
            </a:r>
          </a:p>
        </p:txBody>
      </p:sp>
      <p:sp>
        <p:nvSpPr>
          <p:cNvPr name="Freeform 13" id="13"/>
          <p:cNvSpPr/>
          <p:nvPr/>
        </p:nvSpPr>
        <p:spPr>
          <a:xfrm flipH="false" flipV="false" rot="0">
            <a:off x="1983677" y="9024815"/>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4" id="14"/>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5" id="15"/>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6" id="16"/>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7" id="17"/>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8" id="18"/>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grpSp>
        <p:nvGrpSpPr>
          <p:cNvPr name="Group 8" id="8"/>
          <p:cNvGrpSpPr/>
          <p:nvPr/>
        </p:nvGrpSpPr>
        <p:grpSpPr>
          <a:xfrm rot="0">
            <a:off x="-220402" y="1494982"/>
            <a:ext cx="18767883" cy="3562625"/>
            <a:chOff x="0" y="0"/>
            <a:chExt cx="2907636" cy="551944"/>
          </a:xfrm>
        </p:grpSpPr>
        <p:sp>
          <p:nvSpPr>
            <p:cNvPr name="Freeform 9" id="9"/>
            <p:cNvSpPr/>
            <p:nvPr/>
          </p:nvSpPr>
          <p:spPr>
            <a:xfrm flipH="false" flipV="false" rot="0">
              <a:off x="0" y="0"/>
              <a:ext cx="2907636" cy="551944"/>
            </a:xfrm>
            <a:custGeom>
              <a:avLst/>
              <a:gdLst/>
              <a:ahLst/>
              <a:cxnLst/>
              <a:rect r="r" b="b" t="t" l="l"/>
              <a:pathLst>
                <a:path h="551944" w="2907636">
                  <a:moveTo>
                    <a:pt x="7425" y="0"/>
                  </a:moveTo>
                  <a:lnTo>
                    <a:pt x="2900211" y="0"/>
                  </a:lnTo>
                  <a:cubicBezTo>
                    <a:pt x="2904312" y="0"/>
                    <a:pt x="2907636" y="3324"/>
                    <a:pt x="2907636" y="7425"/>
                  </a:cubicBezTo>
                  <a:lnTo>
                    <a:pt x="2907636" y="544519"/>
                  </a:lnTo>
                  <a:cubicBezTo>
                    <a:pt x="2907636" y="548619"/>
                    <a:pt x="2904312" y="551944"/>
                    <a:pt x="2900211" y="551944"/>
                  </a:cubicBezTo>
                  <a:lnTo>
                    <a:pt x="7425" y="551944"/>
                  </a:lnTo>
                  <a:cubicBezTo>
                    <a:pt x="3324" y="551944"/>
                    <a:pt x="0" y="548619"/>
                    <a:pt x="0" y="544519"/>
                  </a:cubicBezTo>
                  <a:lnTo>
                    <a:pt x="0" y="7425"/>
                  </a:lnTo>
                  <a:cubicBezTo>
                    <a:pt x="0" y="3324"/>
                    <a:pt x="3324" y="0"/>
                    <a:pt x="7425" y="0"/>
                  </a:cubicBezTo>
                  <a:close/>
                </a:path>
              </a:pathLst>
            </a:custGeom>
            <a:blipFill>
              <a:blip r:embed="rId6"/>
              <a:stretch>
                <a:fillRect l="0" t="-124831" r="0" b="-124831"/>
              </a:stretch>
            </a:blipFill>
          </p:spPr>
        </p:sp>
      </p:grpSp>
      <p:sp>
        <p:nvSpPr>
          <p:cNvPr name="TextBox 10" id="10"/>
          <p:cNvSpPr txBox="true"/>
          <p:nvPr/>
        </p:nvSpPr>
        <p:spPr>
          <a:xfrm rot="0">
            <a:off x="1812603" y="5771981"/>
            <a:ext cx="5741000" cy="98624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Methodology</a:t>
            </a:r>
          </a:p>
        </p:txBody>
      </p:sp>
      <p:sp>
        <p:nvSpPr>
          <p:cNvPr name="TextBox 11" id="11"/>
          <p:cNvSpPr txBox="true"/>
          <p:nvPr/>
        </p:nvSpPr>
        <p:spPr>
          <a:xfrm rot="0">
            <a:off x="9875006" y="6710597"/>
            <a:ext cx="6627366" cy="1480185"/>
          </a:xfrm>
          <a:prstGeom prst="rect">
            <a:avLst/>
          </a:prstGeom>
        </p:spPr>
        <p:txBody>
          <a:bodyPr anchor="t" rtlCol="false" tIns="0" lIns="0" bIns="0" rIns="0">
            <a:spAutoFit/>
          </a:bodyPr>
          <a:lstStyle/>
          <a:p>
            <a:pPr algn="l">
              <a:lnSpc>
                <a:spcPts val="2940"/>
              </a:lnSpc>
            </a:pPr>
            <a:r>
              <a:rPr lang="en-US" sz="2100" spc="69" b="true">
                <a:solidFill>
                  <a:srgbClr val="FFFFFF"/>
                </a:solidFill>
                <a:latin typeface="Open Sauce Bold"/>
                <a:ea typeface="Open Sauce Bold"/>
                <a:cs typeface="Open Sauce Bold"/>
                <a:sym typeface="Open Sauce Bold"/>
              </a:rPr>
              <a:t>The program ensures words fit within the grid before placement. And the final grid will be printed to show the word placement.</a:t>
            </a:r>
          </a:p>
          <a:p>
            <a:pPr algn="l">
              <a:lnSpc>
                <a:spcPts val="2940"/>
              </a:lnSpc>
            </a:pPr>
          </a:p>
        </p:txBody>
      </p:sp>
      <p:sp>
        <p:nvSpPr>
          <p:cNvPr name="TextBox 12" id="12"/>
          <p:cNvSpPr txBox="true"/>
          <p:nvPr/>
        </p:nvSpPr>
        <p:spPr>
          <a:xfrm rot="0">
            <a:off x="9875006" y="5771981"/>
            <a:ext cx="6627366" cy="344805"/>
          </a:xfrm>
          <a:prstGeom prst="rect">
            <a:avLst/>
          </a:prstGeom>
        </p:spPr>
        <p:txBody>
          <a:bodyPr anchor="t" rtlCol="false" tIns="0" lIns="0" bIns="0" rIns="0">
            <a:spAutoFit/>
          </a:bodyPr>
          <a:lstStyle/>
          <a:p>
            <a:pPr algn="just" marL="0" indent="0" lvl="0">
              <a:lnSpc>
                <a:spcPts val="2640"/>
              </a:lnSpc>
            </a:pPr>
            <a:r>
              <a:rPr lang="en-US" b="true" sz="2400" spc="4">
                <a:solidFill>
                  <a:srgbClr val="FFFFFF"/>
                </a:solidFill>
                <a:latin typeface="Open Sauce Bold"/>
                <a:ea typeface="Open Sauce Bold"/>
                <a:cs typeface="Open Sauce Bold"/>
                <a:sym typeface="Open Sauce Bold"/>
              </a:rPr>
              <a:t>GRID BOUNDARY CHECKING</a:t>
            </a:r>
          </a:p>
        </p:txBody>
      </p:sp>
      <p:sp>
        <p:nvSpPr>
          <p:cNvPr name="Freeform 13" id="13"/>
          <p:cNvSpPr/>
          <p:nvPr/>
        </p:nvSpPr>
        <p:spPr>
          <a:xfrm flipH="false" flipV="false" rot="0">
            <a:off x="1983677" y="9024815"/>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4" id="14"/>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5" id="15"/>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6" id="16"/>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7" id="17"/>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8" id="18"/>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5"/>
            <a:stretch>
              <a:fillRect l="0" t="0" r="0" b="0"/>
            </a:stretch>
          </a:blipFill>
        </p:spPr>
      </p:sp>
      <p:grpSp>
        <p:nvGrpSpPr>
          <p:cNvPr name="Group 8" id="8"/>
          <p:cNvGrpSpPr/>
          <p:nvPr/>
        </p:nvGrpSpPr>
        <p:grpSpPr>
          <a:xfrm rot="0">
            <a:off x="-220402" y="1494982"/>
            <a:ext cx="8644081" cy="7763318"/>
            <a:chOff x="0" y="0"/>
            <a:chExt cx="2776494" cy="2493591"/>
          </a:xfrm>
        </p:grpSpPr>
        <p:sp>
          <p:nvSpPr>
            <p:cNvPr name="Freeform 9" id="9"/>
            <p:cNvSpPr/>
            <p:nvPr/>
          </p:nvSpPr>
          <p:spPr>
            <a:xfrm flipH="false" flipV="false" rot="0">
              <a:off x="0" y="0"/>
              <a:ext cx="2776494" cy="2493591"/>
            </a:xfrm>
            <a:custGeom>
              <a:avLst/>
              <a:gdLst/>
              <a:ahLst/>
              <a:cxnLst/>
              <a:rect r="r" b="b" t="t" l="l"/>
              <a:pathLst>
                <a:path h="2493591" w="2776494">
                  <a:moveTo>
                    <a:pt x="16121" y="0"/>
                  </a:moveTo>
                  <a:lnTo>
                    <a:pt x="2760373" y="0"/>
                  </a:lnTo>
                  <a:cubicBezTo>
                    <a:pt x="2769276" y="0"/>
                    <a:pt x="2776494" y="7218"/>
                    <a:pt x="2776494" y="16121"/>
                  </a:cubicBezTo>
                  <a:lnTo>
                    <a:pt x="2776494" y="2477470"/>
                  </a:lnTo>
                  <a:cubicBezTo>
                    <a:pt x="2776494" y="2486374"/>
                    <a:pt x="2769276" y="2493591"/>
                    <a:pt x="2760373" y="2493591"/>
                  </a:cubicBezTo>
                  <a:lnTo>
                    <a:pt x="16121" y="2493591"/>
                  </a:lnTo>
                  <a:cubicBezTo>
                    <a:pt x="7218" y="2493591"/>
                    <a:pt x="0" y="2486374"/>
                    <a:pt x="0" y="2477470"/>
                  </a:cubicBezTo>
                  <a:lnTo>
                    <a:pt x="0" y="16121"/>
                  </a:lnTo>
                  <a:cubicBezTo>
                    <a:pt x="0" y="7218"/>
                    <a:pt x="7218" y="0"/>
                    <a:pt x="16121" y="0"/>
                  </a:cubicBezTo>
                  <a:close/>
                </a:path>
              </a:pathLst>
            </a:custGeom>
            <a:blipFill>
              <a:blip r:embed="rId6"/>
              <a:stretch>
                <a:fillRect l="0" t="-8904" r="0" b="-8904"/>
              </a:stretch>
            </a:blipFill>
          </p:spPr>
        </p:sp>
      </p:grpSp>
      <p:sp>
        <p:nvSpPr>
          <p:cNvPr name="TextBox 10" id="10"/>
          <p:cNvSpPr txBox="true"/>
          <p:nvPr/>
        </p:nvSpPr>
        <p:spPr>
          <a:xfrm rot="0">
            <a:off x="10079046" y="2860985"/>
            <a:ext cx="5741000" cy="195779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Results&amp; Conclusion</a:t>
            </a:r>
          </a:p>
        </p:txBody>
      </p:sp>
      <p:sp>
        <p:nvSpPr>
          <p:cNvPr name="TextBox 11" id="11"/>
          <p:cNvSpPr txBox="true"/>
          <p:nvPr/>
        </p:nvSpPr>
        <p:spPr>
          <a:xfrm rot="0">
            <a:off x="10170220" y="5338541"/>
            <a:ext cx="6627366" cy="3180080"/>
          </a:xfrm>
          <a:prstGeom prst="rect">
            <a:avLst/>
          </a:prstGeom>
        </p:spPr>
        <p:txBody>
          <a:bodyPr anchor="t" rtlCol="false" tIns="0" lIns="0" bIns="0" rIns="0">
            <a:spAutoFit/>
          </a:bodyPr>
          <a:lstStyle/>
          <a:p>
            <a:pPr algn="l">
              <a:lnSpc>
                <a:spcPts val="3220"/>
              </a:lnSpc>
            </a:pPr>
            <a:r>
              <a:rPr lang="en-US" sz="2300" spc="75" b="true">
                <a:solidFill>
                  <a:srgbClr val="FFFFFF"/>
                </a:solidFill>
                <a:latin typeface="Open Sauce Bold"/>
                <a:ea typeface="Open Sauce Bold"/>
                <a:cs typeface="Open Sauce Bold"/>
                <a:sym typeface="Open Sauce Bold"/>
              </a:rPr>
              <a:t>This project is successfully initializes the grid right now. And it helps to place specified words to place accurately in three dimensions. The program demonstrates structured word placement which is  essential for word-based games or generators.</a:t>
            </a:r>
          </a:p>
          <a:p>
            <a:pPr algn="l">
              <a:lnSpc>
                <a:spcPts val="3220"/>
              </a:lnSpc>
            </a:pPr>
          </a:p>
        </p:txBody>
      </p:sp>
      <p:sp>
        <p:nvSpPr>
          <p:cNvPr name="TextBox 12" id="12"/>
          <p:cNvSpPr txBox="true"/>
          <p:nvPr/>
        </p:nvSpPr>
        <p:spPr>
          <a:xfrm rot="0">
            <a:off x="1316785" y="412429"/>
            <a:ext cx="2753652" cy="280670"/>
          </a:xfrm>
          <a:prstGeom prst="rect">
            <a:avLst/>
          </a:prstGeom>
        </p:spPr>
        <p:txBody>
          <a:bodyPr anchor="t" rtlCol="false" tIns="0" lIns="0" bIns="0" rIns="0">
            <a:spAutoFit/>
          </a:bodyPr>
          <a:lstStyle/>
          <a:p>
            <a:pPr algn="l"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Group 10</a:t>
            </a:r>
          </a:p>
        </p:txBody>
      </p:sp>
      <p:sp>
        <p:nvSpPr>
          <p:cNvPr name="TextBox 13" id="13"/>
          <p:cNvSpPr txBox="true"/>
          <p:nvPr/>
        </p:nvSpPr>
        <p:spPr>
          <a:xfrm rot="0">
            <a:off x="9604462"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b="true" sz="1700" spc="3">
                <a:solidFill>
                  <a:srgbClr val="FFFFFF"/>
                </a:solidFill>
                <a:latin typeface="Open Sauce Heavy"/>
                <a:ea typeface="Open Sauce Heavy"/>
                <a:cs typeface="Open Sauce Heavy"/>
                <a:sym typeface="Open Sauce Heavy"/>
              </a:rPr>
              <a:t>CSE115</a:t>
            </a:r>
          </a:p>
        </p:txBody>
      </p:sp>
      <p:sp>
        <p:nvSpPr>
          <p:cNvPr name="TextBox 14" id="14"/>
          <p:cNvSpPr txBox="true"/>
          <p:nvPr/>
        </p:nvSpPr>
        <p:spPr>
          <a:xfrm rot="0">
            <a:off x="11447986" y="432733"/>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Section 2</a:t>
            </a:r>
          </a:p>
        </p:txBody>
      </p:sp>
      <p:sp>
        <p:nvSpPr>
          <p:cNvPr name="TextBox 15" id="15"/>
          <p:cNvSpPr txBox="true"/>
          <p:nvPr/>
        </p:nvSpPr>
        <p:spPr>
          <a:xfrm rot="0">
            <a:off x="13291511"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Project</a:t>
            </a:r>
          </a:p>
        </p:txBody>
      </p:sp>
      <p:sp>
        <p:nvSpPr>
          <p:cNvPr name="TextBox 16" id="16"/>
          <p:cNvSpPr txBox="true"/>
          <p:nvPr/>
        </p:nvSpPr>
        <p:spPr>
          <a:xfrm rot="0">
            <a:off x="15135036" y="412429"/>
            <a:ext cx="1662550" cy="280670"/>
          </a:xfrm>
          <a:prstGeom prst="rect">
            <a:avLst/>
          </a:prstGeom>
        </p:spPr>
        <p:txBody>
          <a:bodyPr anchor="t" rtlCol="false" tIns="0" lIns="0" bIns="0" rIns="0">
            <a:spAutoFit/>
          </a:bodyPr>
          <a:lstStyle/>
          <a:p>
            <a:pPr algn="ctr" marL="0" indent="0" lvl="0">
              <a:lnSpc>
                <a:spcPts val="2380"/>
              </a:lnSpc>
              <a:spcBef>
                <a:spcPct val="0"/>
              </a:spcBef>
            </a:pPr>
            <a:r>
              <a:rPr lang="en-US" sz="1700" spc="3">
                <a:solidFill>
                  <a:srgbClr val="FFFFFF"/>
                </a:solidFill>
                <a:latin typeface="Open Sauce"/>
                <a:ea typeface="Open Sauce"/>
                <a:cs typeface="Open Sauce"/>
                <a:sym typeface="Open Sauce"/>
              </a:rPr>
              <a:t>2025</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DAGfzYGzytc</dc:identifier>
  <dcterms:modified xsi:type="dcterms:W3CDTF">2011-08-01T06:04:30Z</dcterms:modified>
  <cp:revision>1</cp:revision>
  <dc:title>Word Generator</dc:title>
</cp:coreProperties>
</file>

<file path=docProps/thumbnail.jpeg>
</file>